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85" r:id="rId2"/>
    <p:sldId id="2979" r:id="rId3"/>
  </p:sldIdLst>
  <p:sldSz cx="9144000" cy="6858000" type="screen4x3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FF"/>
    <a:srgbClr val="0000FF"/>
    <a:srgbClr val="008000"/>
    <a:srgbClr val="99FF99"/>
    <a:srgbClr val="66FFFF"/>
    <a:srgbClr val="CC9900"/>
    <a:srgbClr val="FFCC00"/>
    <a:srgbClr val="FFFF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3" autoAdjust="0"/>
    <p:restoredTop sz="97492" autoAdjust="0"/>
  </p:normalViewPr>
  <p:slideViewPr>
    <p:cSldViewPr snapToGrid="0">
      <p:cViewPr varScale="1">
        <p:scale>
          <a:sx n="152" d="100"/>
          <a:sy n="152" d="100"/>
        </p:scale>
        <p:origin x="1268" y="3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10" d="100"/>
          <a:sy n="110" d="100"/>
        </p:scale>
        <p:origin x="5104" y="56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575" cy="51117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F27FF492-0684-4DCF-A8D7-C5BC5D02C278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721850"/>
            <a:ext cx="3076575" cy="51117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BAC960DF-9E1D-4E0E-A95F-9B486DBF87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575" cy="51117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AE443C80-0800-4926-93AF-DA26B9B41347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616" y="4860925"/>
            <a:ext cx="5680075" cy="4605338"/>
          </a:xfrm>
          <a:prstGeom prst="rect">
            <a:avLst/>
          </a:prstGeom>
        </p:spPr>
        <p:txBody>
          <a:bodyPr vert="horz" lIns="91403" tIns="45702" rIns="91403" bIns="45702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721850"/>
            <a:ext cx="3076575" cy="51117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45D47B87-16A9-43AC-A627-4A83BFBF439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0541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1187450" y="1484313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9850" y="1484313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F7DFAC8-615C-4F03-9078-FE64743BFA6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27A67-1711-4E88-B1F6-41D37E558E3F}" type="datetimeFigureOut">
              <a:rPr lang="zh-TW" altLang="en-US" smtClean="0"/>
              <a:pPr/>
              <a:t>2025/7/16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3D546-77BF-4483-8D45-A906EE294AB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8" name="直線接點 7"/>
          <p:cNvCxnSpPr/>
          <p:nvPr userDrawn="1"/>
        </p:nvCxnSpPr>
        <p:spPr>
          <a:xfrm flipV="1">
            <a:off x="919480" y="840975"/>
            <a:ext cx="5760000" cy="0"/>
          </a:xfrm>
          <a:prstGeom prst="line">
            <a:avLst/>
          </a:prstGeom>
          <a:ln w="76200">
            <a:gradFill>
              <a:gsLst>
                <a:gs pos="100000">
                  <a:srgbClr val="A603AB">
                    <a:alpha val="0"/>
                  </a:srgbClr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27"/>
          <p:cNvSpPr>
            <a:spLocks noChangeArrowheads="1"/>
          </p:cNvSpPr>
          <p:nvPr userDrawn="1"/>
        </p:nvSpPr>
        <p:spPr bwMode="auto">
          <a:xfrm rot="10800000" flipV="1">
            <a:off x="0" y="6667760"/>
            <a:ext cx="842145" cy="19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6000" tIns="0" rIns="36000" bIns="36000" numCol="1" anchor="b" anchorCtr="0" compatLnSpc="1">
            <a:prstTxWarp prst="textNoShape">
              <a:avLst/>
            </a:prstTxWarp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000" dirty="0">
                <a:solidFill>
                  <a:srgbClr val="0000FF"/>
                </a:solidFill>
                <a:latin typeface="華康中圓體" pitchFamily="49" charset="-120"/>
                <a:ea typeface="華康行書體" pitchFamily="49" charset="-120"/>
                <a:cs typeface="新細明體" pitchFamily="18" charset="-120"/>
              </a:rPr>
              <a:t>知見生活開發</a:t>
            </a:r>
            <a:endParaRPr kumimoji="1" lang="zh-TW" altLang="zh-TW" sz="100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0" name="Rectangle 27"/>
          <p:cNvSpPr>
            <a:spLocks noChangeArrowheads="1"/>
          </p:cNvSpPr>
          <p:nvPr userDrawn="1"/>
        </p:nvSpPr>
        <p:spPr bwMode="auto">
          <a:xfrm rot="10800000" flipV="1">
            <a:off x="8351112" y="6600631"/>
            <a:ext cx="792888" cy="257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72000" bIns="360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2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vision </a:t>
            </a:r>
            <a:fld id="{102B15AC-0443-4877-B812-0168C52FB121}" type="slidenum">
              <a:rPr kumimoji="1" lang="en-US" altLang="zh-TW" sz="1200" i="0" u="none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1" lang="zh-TW" altLang="zh-TW" sz="180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e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4EFFD-1EA7-7A5A-8B8A-89D5561F7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>
            <a:extLst>
              <a:ext uri="{FF2B5EF4-FFF2-40B4-BE49-F238E27FC236}">
                <a16:creationId xmlns:a16="http://schemas.microsoft.com/office/drawing/2014/main" id="{DED041D4-9674-E041-206D-1A6742295C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268" y="248059"/>
            <a:ext cx="3766022" cy="626701"/>
          </a:xfrm>
          <a:noFill/>
        </p:spPr>
        <p:txBody>
          <a:bodyPr wrap="none" lIns="36000" tIns="36000" rIns="36000" bIns="36000">
            <a:spAutoFit/>
          </a:bodyPr>
          <a:lstStyle/>
          <a:p>
            <a:pPr algn="l"/>
            <a:r>
              <a:rPr lang="zh-TW" altLang="en-US" sz="3600" dirty="0">
                <a:gradFill>
                  <a:gsLst>
                    <a:gs pos="100000">
                      <a:srgbClr val="A603AB">
                        <a:alpha val="0"/>
                      </a:srgbClr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0" scaled="0"/>
                </a:gradFill>
                <a:ea typeface="華康中圓體" pitchFamily="49" charset="-120"/>
              </a:rPr>
              <a:t>推簽積點激勵機制</a:t>
            </a:r>
            <a:endParaRPr lang="zh-TW" altLang="en-US" sz="2000" dirty="0">
              <a:solidFill>
                <a:schemeClr val="folHlink"/>
              </a:solidFill>
              <a:ea typeface="華康中圓體" pitchFamily="49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85A53D0-D807-01A8-7C66-210CDBD9D391}"/>
              </a:ext>
            </a:extLst>
          </p:cNvPr>
          <p:cNvSpPr/>
          <p:nvPr/>
        </p:nvSpPr>
        <p:spPr>
          <a:xfrm>
            <a:off x="705092" y="812022"/>
            <a:ext cx="4703642" cy="1934751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marL="180975" indent="-180975">
              <a:spcBef>
                <a:spcPts val="600"/>
              </a:spcBef>
              <a:buSzPct val="70000"/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一般整合費</a:t>
            </a:r>
            <a:endParaRPr lang="en-US" altLang="zh-TW" sz="2400" dirty="0">
              <a:solidFill>
                <a:srgbClr val="0000FF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360363" indent="-179388">
              <a:buSzPct val="70000"/>
              <a:buFont typeface="Wingdings" pitchFamily="2" charset="2"/>
              <a:buChar char="l"/>
            </a:pP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一般建商願付</a:t>
            </a:r>
            <a:b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整合費約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6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億元。</a:t>
            </a:r>
          </a:p>
          <a:p>
            <a:pPr marL="360363" indent="-179388">
              <a:spcBef>
                <a:spcPts val="600"/>
              </a:spcBef>
              <a:buSzPct val="70000"/>
              <a:buFont typeface="Wingdings" pitchFamily="2" charset="2"/>
              <a:buChar char="l"/>
            </a:pP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分區更新實施者</a:t>
            </a:r>
            <a:b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提撥總銷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0.25%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，約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5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億元→推動費</a:t>
            </a:r>
            <a:b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4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若推動期超過三年，由建商每年另增提</a:t>
            </a:r>
            <a:r>
              <a:rPr lang="en-US" altLang="zh-TW" sz="14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0.025%</a:t>
            </a:r>
            <a:r>
              <a:rPr lang="zh-TW" altLang="en-US" sz="14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。</a:t>
            </a:r>
            <a:br>
              <a:rPr lang="zh-TW" altLang="en-US" sz="14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en-US" altLang="zh-TW" sz="14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(</a:t>
            </a:r>
            <a:r>
              <a:rPr lang="zh-TW" altLang="en-US" sz="14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費率均依核定為準</a:t>
            </a:r>
            <a:r>
              <a:rPr lang="en-US" altLang="zh-TW" sz="14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)</a:t>
            </a:r>
            <a:r>
              <a:rPr lang="zh-TW" altLang="en-US" sz="10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都計變更負擔費用及權變其他費用</a:t>
            </a:r>
            <a:endParaRPr lang="en-US" altLang="zh-TW" dirty="0">
              <a:solidFill>
                <a:srgbClr val="0000FF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F7B0AF3-9E2E-CE77-FBD2-1EDD36AEFF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323" r="-208"/>
          <a:stretch/>
        </p:blipFill>
        <p:spPr>
          <a:xfrm>
            <a:off x="3187131" y="985766"/>
            <a:ext cx="2019148" cy="689998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58D0B570-3950-0EAC-7870-35C4039CCC40}"/>
              </a:ext>
            </a:extLst>
          </p:cNvPr>
          <p:cNvSpPr/>
          <p:nvPr/>
        </p:nvSpPr>
        <p:spPr>
          <a:xfrm>
            <a:off x="703726" y="2777551"/>
            <a:ext cx="4098483" cy="1673141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marL="180975" indent="-180975">
              <a:spcBef>
                <a:spcPts val="600"/>
              </a:spcBef>
              <a:buSzPct val="70000"/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推動作業預算三年</a:t>
            </a:r>
            <a:r>
              <a:rPr lang="en-US" altLang="zh-TW" sz="24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2.4</a:t>
            </a:r>
            <a:r>
              <a:rPr lang="zh-TW" altLang="en-US" sz="24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億元：</a:t>
            </a:r>
            <a:endParaRPr lang="en-US" altLang="zh-TW" sz="2400" dirty="0">
              <a:solidFill>
                <a:srgbClr val="008000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360363" indent="-179388">
              <a:buSzPct val="70000"/>
              <a:buFont typeface="Wingdings" pitchFamily="2" charset="2"/>
              <a:buChar char="l"/>
            </a:pP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資金：會費、捐助、租金、設備</a:t>
            </a:r>
          </a:p>
          <a:p>
            <a:pPr marL="360363" indent="-179388">
              <a:buSzPct val="70000"/>
              <a:buFont typeface="Wingdings" pitchFamily="2" charset="2"/>
              <a:buChar char="l"/>
            </a:pP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人力：無薪職、講課、志工</a:t>
            </a:r>
          </a:p>
          <a:p>
            <a:pPr marL="360363" indent="-179388">
              <a:buSzPct val="70000"/>
              <a:buFont typeface="Wingdings" pitchFamily="2" charset="2"/>
              <a:buChar char="l"/>
            </a:pP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服務：文宣、製作、技術</a:t>
            </a:r>
            <a:r>
              <a:rPr lang="en-US" altLang="zh-TW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…</a:t>
            </a:r>
          </a:p>
          <a:p>
            <a:pPr marL="360363" indent="-179388">
              <a:buSzPct val="70000"/>
              <a:buFont typeface="Wingdings" pitchFamily="2" charset="2"/>
              <a:buChar char="l"/>
            </a:pP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時間：參與會議、活動、連署</a:t>
            </a:r>
            <a:endParaRPr lang="en-US" altLang="zh-TW" sz="1600" dirty="0">
              <a:solidFill>
                <a:srgbClr val="008000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360363" indent="-179388">
              <a:buSzPct val="70000"/>
              <a:buFont typeface="Wingdings" pitchFamily="2" charset="2"/>
              <a:buChar char="l"/>
            </a:pP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每十元等值換取推簽積點一點</a:t>
            </a:r>
            <a:endParaRPr lang="en-US" altLang="zh-TW" sz="1600" dirty="0">
              <a:solidFill>
                <a:srgbClr val="008000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CF52462-2FF0-B063-8F6B-E5F1E4022ED8}"/>
              </a:ext>
            </a:extLst>
          </p:cNvPr>
          <p:cNvSpPr/>
          <p:nvPr/>
        </p:nvSpPr>
        <p:spPr>
          <a:xfrm>
            <a:off x="670659" y="4432774"/>
            <a:ext cx="4420716" cy="1919363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marL="180975" indent="-180975">
              <a:spcBef>
                <a:spcPts val="600"/>
              </a:spcBef>
              <a:buSzPct val="70000"/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積點累增激勵回饋：</a:t>
            </a:r>
            <a:endParaRPr lang="en-US" altLang="zh-TW" sz="2400" dirty="0">
              <a:solidFill>
                <a:srgbClr val="FF00FF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360363" indent="-179388">
              <a:buSzPct val="70000"/>
              <a:buFont typeface="Wingdings" pitchFamily="2" charset="2"/>
              <a:buChar char="l"/>
            </a:pP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積點取得當下得以捐助方式換會員積分。</a:t>
            </a:r>
            <a:endParaRPr lang="en-US" altLang="zh-TW" sz="1600" dirty="0">
              <a:solidFill>
                <a:srgbClr val="FF00FF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360363" indent="-179388">
              <a:buSzPct val="70000"/>
              <a:buFont typeface="Wingdings" pitchFamily="2" charset="2"/>
              <a:buChar char="l"/>
            </a:pP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積點月增</a:t>
            </a:r>
            <a:r>
              <a:rPr lang="en-US" altLang="zh-TW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2%</a:t>
            </a: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，三年後</a:t>
            </a:r>
            <a:r>
              <a:rPr lang="en-US" altLang="zh-TW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1.5%</a:t>
            </a: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，募資達成</a:t>
            </a:r>
            <a:r>
              <a:rPr lang="en-US" altLang="zh-TW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1.0%</a:t>
            </a: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。</a:t>
            </a:r>
          </a:p>
          <a:p>
            <a:pPr marL="360363" indent="-179388">
              <a:buSzPct val="70000"/>
              <a:buFont typeface="Wingdings" pitchFamily="2" charset="2"/>
              <a:buChar char="l"/>
            </a:pP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更新成立實施者</a:t>
            </a:r>
            <a:r>
              <a:rPr lang="en-US" altLang="zh-TW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(</a:t>
            </a: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建商</a:t>
            </a:r>
            <a:r>
              <a:rPr lang="en-US" altLang="zh-TW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)</a:t>
            </a: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提撥費用後，</a:t>
            </a:r>
            <a:br>
              <a:rPr lang="en-US" altLang="zh-TW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依積點比例回饋。</a:t>
            </a:r>
            <a:endParaRPr lang="en-US" altLang="zh-TW" sz="1600" dirty="0">
              <a:solidFill>
                <a:srgbClr val="FF00FF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360363" indent="-179388">
              <a:buSzPct val="70000"/>
              <a:buFont typeface="Wingdings" pitchFamily="2" charset="2"/>
              <a:buChar char="l"/>
            </a:pP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期間六年，得經理事會延長三年。</a:t>
            </a:r>
            <a:endParaRPr lang="en-US" altLang="zh-TW" sz="1600" dirty="0">
              <a:solidFill>
                <a:srgbClr val="FF00FF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360363" indent="-179388">
              <a:buSzPct val="100000"/>
              <a:buFont typeface="華康中圓體" panose="020F0509000000000000" pitchFamily="49" charset="-120"/>
              <a:buChar char="※"/>
            </a:pPr>
            <a:r>
              <a:rPr lang="zh-TW" altLang="en-US" sz="1600" dirty="0">
                <a:solidFill>
                  <a:srgbClr val="FF0000"/>
                </a:solidFill>
                <a:latin typeface="華康中圓體" pitchFamily="49" charset="-120"/>
                <a:ea typeface="華康中圓體" pitchFamily="49" charset="-120"/>
              </a:rPr>
              <a:t>計畫終止所有積點歸零無任何補償回饋。</a:t>
            </a:r>
            <a:endParaRPr lang="en-US" altLang="zh-TW" dirty="0">
              <a:solidFill>
                <a:srgbClr val="FF00FF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7F6118D4-5E3B-9F74-F75E-B4E07107366E}"/>
              </a:ext>
            </a:extLst>
          </p:cNvPr>
          <p:cNvSpPr/>
          <p:nvPr/>
        </p:nvSpPr>
        <p:spPr>
          <a:xfrm>
            <a:off x="6566811" y="667948"/>
            <a:ext cx="1691736" cy="288147"/>
          </a:xfrm>
          <a:prstGeom prst="rect">
            <a:avLst/>
          </a:prstGeom>
        </p:spPr>
        <p:txBody>
          <a:bodyPr wrap="none" lIns="36000" tIns="36000" rIns="36000" bIns="36000">
            <a:spAutoFit/>
          </a:bodyPr>
          <a:lstStyle/>
          <a:p>
            <a:pPr marL="180975" indent="-180975">
              <a:spcBef>
                <a:spcPts val="600"/>
              </a:spcBef>
              <a:buSzPct val="70000"/>
              <a:buFont typeface="Wingdings" panose="05000000000000000000" pitchFamily="2" charset="2"/>
              <a:buChar char="l"/>
            </a:pPr>
            <a:r>
              <a:rPr lang="zh-TW" altLang="en-US" sz="14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需經會員大會議決</a:t>
            </a:r>
            <a:endParaRPr lang="en-US" altLang="zh-TW" sz="1100" dirty="0">
              <a:solidFill>
                <a:srgbClr val="FF00FF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  <p:grpSp>
        <p:nvGrpSpPr>
          <p:cNvPr id="378886" name="群組 378885">
            <a:extLst>
              <a:ext uri="{FF2B5EF4-FFF2-40B4-BE49-F238E27FC236}">
                <a16:creationId xmlns:a16="http://schemas.microsoft.com/office/drawing/2014/main" id="{E2B94547-E99E-7B39-E4BF-1560A0103122}"/>
              </a:ext>
            </a:extLst>
          </p:cNvPr>
          <p:cNvGrpSpPr/>
          <p:nvPr/>
        </p:nvGrpSpPr>
        <p:grpSpPr>
          <a:xfrm>
            <a:off x="3996391" y="3143941"/>
            <a:ext cx="1323172" cy="1265242"/>
            <a:chOff x="3996391" y="3143941"/>
            <a:chExt cx="1323172" cy="1265242"/>
          </a:xfrm>
        </p:grpSpPr>
        <p:pic>
          <p:nvPicPr>
            <p:cNvPr id="378880" name="圖片 378879">
              <a:extLst>
                <a:ext uri="{FF2B5EF4-FFF2-40B4-BE49-F238E27FC236}">
                  <a16:creationId xmlns:a16="http://schemas.microsoft.com/office/drawing/2014/main" id="{ABF127E8-444E-2DF7-7271-50C26864F6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36398" y="3143941"/>
              <a:ext cx="779529" cy="1093043"/>
            </a:xfrm>
            <a:prstGeom prst="rect">
              <a:avLst/>
            </a:prstGeom>
          </p:spPr>
        </p:pic>
        <p:pic>
          <p:nvPicPr>
            <p:cNvPr id="378885" name="圖片 378884">
              <a:extLst>
                <a:ext uri="{FF2B5EF4-FFF2-40B4-BE49-F238E27FC236}">
                  <a16:creationId xmlns:a16="http://schemas.microsoft.com/office/drawing/2014/main" id="{659DA346-1973-4791-3A28-4636792CB0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996391" y="3429000"/>
              <a:ext cx="1323172" cy="980183"/>
            </a:xfrm>
            <a:prstGeom prst="rect">
              <a:avLst/>
            </a:prstGeom>
          </p:spPr>
        </p:pic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6632D740-085D-6E52-8C67-C8FF68E853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6554" y="1045687"/>
            <a:ext cx="3204845" cy="528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74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788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0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204C7-345C-0E90-694A-AA5F1EE04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CDB009C5-C9AD-FF27-5152-FEBF6BF49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7561" y="4240866"/>
            <a:ext cx="3728720" cy="873760"/>
          </a:xfrm>
          <a:prstGeom prst="rect">
            <a:avLst/>
          </a:prstGeom>
        </p:spPr>
      </p:pic>
      <p:sp>
        <p:nvSpPr>
          <p:cNvPr id="378882" name="Rectangle 2">
            <a:extLst>
              <a:ext uri="{FF2B5EF4-FFF2-40B4-BE49-F238E27FC236}">
                <a16:creationId xmlns:a16="http://schemas.microsoft.com/office/drawing/2014/main" id="{43100C87-7537-034A-476B-BED89AB29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268" y="248059"/>
            <a:ext cx="1919363" cy="626701"/>
          </a:xfrm>
          <a:noFill/>
        </p:spPr>
        <p:txBody>
          <a:bodyPr wrap="none" lIns="36000" tIns="36000" rIns="36000" bIns="36000">
            <a:spAutoFit/>
          </a:bodyPr>
          <a:lstStyle/>
          <a:p>
            <a:pPr algn="l"/>
            <a:r>
              <a:rPr lang="zh-TW" altLang="en-US" sz="3600" dirty="0">
                <a:gradFill>
                  <a:gsLst>
                    <a:gs pos="100000">
                      <a:srgbClr val="A603AB">
                        <a:alpha val="0"/>
                      </a:srgbClr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0" scaled="0"/>
                </a:gradFill>
                <a:ea typeface="華康中圓體" pitchFamily="49" charset="-120"/>
              </a:rPr>
              <a:t>辦法細則</a:t>
            </a:r>
            <a:endParaRPr lang="zh-TW" altLang="en-US" sz="2000" dirty="0">
              <a:solidFill>
                <a:schemeClr val="folHlink"/>
              </a:solidFill>
              <a:ea typeface="華康中圓體" pitchFamily="49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C73B32A-9561-29AD-CE89-35B0F6E817CD}"/>
              </a:ext>
            </a:extLst>
          </p:cNvPr>
          <p:cNvSpPr/>
          <p:nvPr/>
        </p:nvSpPr>
        <p:spPr>
          <a:xfrm>
            <a:off x="670661" y="881258"/>
            <a:ext cx="5272939" cy="2488749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marL="179388" indent="-179388">
              <a:spcBef>
                <a:spcPts val="600"/>
              </a:spcBef>
              <a:buSzPct val="70000"/>
              <a:buFont typeface="Wingdings" pitchFamily="2" charset="2"/>
              <a:buChar char="l"/>
            </a:pPr>
            <a:r>
              <a:rPr lang="zh-TW" altLang="en-US" sz="20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都費用提列總表</a:t>
            </a:r>
            <a:br>
              <a:rPr lang="en-US" altLang="zh-TW" sz="20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→貳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.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權利變換費用 一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.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規劃費 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(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五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)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其他規劃簽證費用</a:t>
            </a:r>
            <a:b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→貳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.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權利變換費用 四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.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其他必要之費用</a:t>
            </a:r>
            <a:b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→肆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.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都市計畫變更負擔費用</a:t>
            </a:r>
            <a:b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→柒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.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管理費用 一</a:t>
            </a: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.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專業營建管理費</a:t>
            </a:r>
            <a:b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※</a:t>
            </a: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無→行政與風險管理費中負擔吸收</a:t>
            </a:r>
          </a:p>
          <a:p>
            <a:pPr marL="179388" indent="-179388">
              <a:spcBef>
                <a:spcPts val="600"/>
              </a:spcBef>
              <a:buSzPct val="70000"/>
              <a:buFont typeface="Wingdings" pitchFamily="2" charset="2"/>
              <a:buChar char="l"/>
            </a:pPr>
            <a:r>
              <a:rPr lang="zh-TW" altLang="en-US" sz="20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時機</a:t>
            </a:r>
            <a:b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→提送都市更新事業計畫前提付一半</a:t>
            </a:r>
            <a:br>
              <a:rPr lang="en-US" altLang="zh-TW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6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→申請建造前提付所有費用</a:t>
            </a:r>
            <a:endParaRPr lang="en-US" altLang="zh-TW" dirty="0">
              <a:solidFill>
                <a:srgbClr val="7030A0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08646EE-6B8E-C0C7-7F82-D7704390863B}"/>
              </a:ext>
            </a:extLst>
          </p:cNvPr>
          <p:cNvSpPr/>
          <p:nvPr/>
        </p:nvSpPr>
        <p:spPr>
          <a:xfrm>
            <a:off x="633706" y="3347169"/>
            <a:ext cx="3958343" cy="1365365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marL="179388" indent="-179388">
              <a:spcBef>
                <a:spcPts val="600"/>
              </a:spcBef>
              <a:buSzPct val="70000"/>
              <a:buFont typeface="Wingdings" pitchFamily="2" charset="2"/>
              <a:buChar char="l"/>
            </a:pPr>
            <a:r>
              <a:rPr lang="zh-TW" altLang="en-US" sz="20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回饋分配</a:t>
            </a:r>
            <a:endParaRPr lang="en-US" altLang="zh-TW" sz="1400" dirty="0">
              <a:solidFill>
                <a:srgbClr val="FF00FF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180975">
              <a:buSzPct val="70000"/>
            </a:pP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→按回饋總金額與總積點比例計算回饋</a:t>
            </a:r>
            <a:br>
              <a:rPr lang="en-US" altLang="zh-TW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→各區一半回饋該區，一半回饋全區。</a:t>
            </a:r>
            <a:endParaRPr lang="en-US" altLang="zh-TW" sz="1600" dirty="0">
              <a:solidFill>
                <a:srgbClr val="FF00FF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180975">
              <a:buSzPct val="70000"/>
            </a:pPr>
            <a:r>
              <a:rPr lang="zh-TW" altLang="en-US" sz="1600" dirty="0">
                <a:solidFill>
                  <a:srgbClr val="FF00FF"/>
                </a:solidFill>
                <a:latin typeface="華康中圓體" pitchFamily="49" charset="-120"/>
                <a:ea typeface="華康中圓體" pitchFamily="49" charset="-120"/>
              </a:rPr>
              <a:t>→計畫終止積點歸零無補償回饋</a:t>
            </a:r>
          </a:p>
          <a:p>
            <a:pPr marL="180975">
              <a:buSzPct val="70000"/>
            </a:pPr>
            <a:endParaRPr lang="en-US" altLang="zh-TW" sz="1600" dirty="0">
              <a:solidFill>
                <a:srgbClr val="FF00FF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  <p:pic>
        <p:nvPicPr>
          <p:cNvPr id="16" name="圖片 15">
            <a:extLst>
              <a:ext uri="{FF2B5EF4-FFF2-40B4-BE49-F238E27FC236}">
                <a16:creationId xmlns:a16="http://schemas.microsoft.com/office/drawing/2014/main" id="{640DFD8D-7B02-D8EE-CF08-039B96AB2A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687" y="1586044"/>
            <a:ext cx="4216400" cy="1727200"/>
          </a:xfrm>
          <a:prstGeom prst="rect">
            <a:avLst/>
          </a:prstGeom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7CC50DF4-4310-FF08-8AA2-F7F355EB850A}"/>
              </a:ext>
            </a:extLst>
          </p:cNvPr>
          <p:cNvSpPr/>
          <p:nvPr/>
        </p:nvSpPr>
        <p:spPr>
          <a:xfrm>
            <a:off x="5335335" y="3470657"/>
            <a:ext cx="2873229" cy="38048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ts val="600"/>
              </a:spcBef>
              <a:buSzPct val="70000"/>
            </a:pPr>
            <a:r>
              <a:rPr lang="zh-TW" altLang="en-US" sz="20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推動整合及推簽積點</a:t>
            </a:r>
            <a:endParaRPr lang="en-US" altLang="zh-TW" sz="1600" dirty="0">
              <a:solidFill>
                <a:srgbClr val="0000FF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DA3C07D6-E6AB-C86B-455F-512D0E274E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367" y="5445633"/>
            <a:ext cx="3728720" cy="873760"/>
          </a:xfrm>
          <a:prstGeom prst="rect">
            <a:avLst/>
          </a:prstGeom>
        </p:spPr>
      </p:pic>
      <p:sp>
        <p:nvSpPr>
          <p:cNvPr id="22" name="矩形 21">
            <a:extLst>
              <a:ext uri="{FF2B5EF4-FFF2-40B4-BE49-F238E27FC236}">
                <a16:creationId xmlns:a16="http://schemas.microsoft.com/office/drawing/2014/main" id="{D367985E-4D59-9C0A-945B-6EC1D8F8A64D}"/>
              </a:ext>
            </a:extLst>
          </p:cNvPr>
          <p:cNvSpPr/>
          <p:nvPr/>
        </p:nvSpPr>
        <p:spPr>
          <a:xfrm>
            <a:off x="4873367" y="3270961"/>
            <a:ext cx="3138523" cy="24198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marL="87313" indent="-87313">
              <a:spcBef>
                <a:spcPts val="600"/>
              </a:spcBef>
              <a:buSzPct val="70000"/>
              <a:buFont typeface="Wingdings" pitchFamily="2" charset="2"/>
              <a:buChar char="l"/>
            </a:pPr>
            <a:r>
              <a:rPr lang="zh-TW" altLang="en-US" sz="11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樓戶服務中斷達三個月時，扣推簽積點</a:t>
            </a:r>
            <a:r>
              <a:rPr lang="en-US" altLang="zh-TW" sz="11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50%</a:t>
            </a:r>
            <a:r>
              <a:rPr lang="zh-TW" altLang="en-US" sz="1100" dirty="0">
                <a:solidFill>
                  <a:srgbClr val="0000FF"/>
                </a:solidFill>
                <a:latin typeface="華康中圓體" pitchFamily="49" charset="-120"/>
                <a:ea typeface="華康中圓體" pitchFamily="49" charset="-120"/>
              </a:rPr>
              <a:t>。</a:t>
            </a:r>
            <a:endParaRPr lang="en-US" altLang="zh-TW" sz="1100" dirty="0">
              <a:solidFill>
                <a:srgbClr val="0000FF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DEFD82B7-536F-B195-0AC0-4AC176F2EEA8}"/>
              </a:ext>
            </a:extLst>
          </p:cNvPr>
          <p:cNvSpPr/>
          <p:nvPr/>
        </p:nvSpPr>
        <p:spPr>
          <a:xfrm>
            <a:off x="5668765" y="5089890"/>
            <a:ext cx="2105700" cy="38048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ts val="600"/>
              </a:spcBef>
              <a:buSzPct val="70000"/>
            </a:pPr>
            <a:r>
              <a:rPr lang="zh-TW" altLang="en-US" sz="2000" dirty="0">
                <a:solidFill>
                  <a:srgbClr val="006600"/>
                </a:solidFill>
                <a:latin typeface="華康中圓體" pitchFamily="49" charset="-120"/>
                <a:ea typeface="華康中圓體" pitchFamily="49" charset="-120"/>
              </a:rPr>
              <a:t>住戶志工積點</a:t>
            </a:r>
            <a:endParaRPr lang="en-US" altLang="zh-TW" sz="1600" dirty="0">
              <a:solidFill>
                <a:srgbClr val="006600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282A8EDC-8B11-4F69-15F1-C2A8585C8DB1}"/>
              </a:ext>
            </a:extLst>
          </p:cNvPr>
          <p:cNvSpPr/>
          <p:nvPr/>
        </p:nvSpPr>
        <p:spPr>
          <a:xfrm>
            <a:off x="633706" y="4505913"/>
            <a:ext cx="4239661" cy="2104028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marL="179388" indent="-179388">
              <a:spcBef>
                <a:spcPts val="600"/>
              </a:spcBef>
              <a:buSzPct val="70000"/>
              <a:buFont typeface="Wingdings" pitchFamily="2" charset="2"/>
              <a:buChar char="l"/>
            </a:pPr>
            <a:r>
              <a:rPr lang="zh-TW" altLang="en-US" sz="20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分區輪值辦法</a:t>
            </a:r>
            <a:endParaRPr lang="en-US" altLang="zh-TW" sz="1400" dirty="0">
              <a:solidFill>
                <a:srgbClr val="008000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180975">
              <a:buSzPct val="70000"/>
            </a:pP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→平日</a:t>
            </a:r>
            <a:r>
              <a:rPr lang="en-US" altLang="zh-TW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(1-5)</a:t>
            </a: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分區依次輪值，月初調前一天</a:t>
            </a:r>
            <a:endParaRPr lang="en-US" altLang="zh-TW" sz="1600" dirty="0">
              <a:solidFill>
                <a:srgbClr val="008000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180975">
              <a:buSzPct val="70000"/>
            </a:pP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　假日</a:t>
            </a:r>
            <a:r>
              <a:rPr lang="en-US" altLang="zh-TW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(6</a:t>
            </a: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日</a:t>
            </a:r>
            <a:r>
              <a:rPr lang="en-US" altLang="zh-TW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)</a:t>
            </a: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分區依次輪值</a:t>
            </a:r>
            <a:br>
              <a:rPr lang="en-US" altLang="zh-TW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</a:b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→區推簽主持人安排一至三員</a:t>
            </a:r>
            <a:endParaRPr lang="en-US" altLang="zh-TW" sz="1600" dirty="0">
              <a:solidFill>
                <a:srgbClr val="008000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625475" indent="-198438">
              <a:buSzPct val="70000"/>
              <a:buFont typeface="Wingdings" panose="05000000000000000000" pitchFamily="2" charset="2"/>
              <a:buChar char="u"/>
            </a:pP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開門清潔接待，關門燈火用電檢查</a:t>
            </a:r>
            <a:endParaRPr lang="en-US" altLang="zh-TW" sz="1600" dirty="0">
              <a:solidFill>
                <a:srgbClr val="008000"/>
              </a:solidFill>
              <a:latin typeface="華康中圓體" pitchFamily="49" charset="-120"/>
              <a:ea typeface="華康中圓體" pitchFamily="49" charset="-120"/>
            </a:endParaRPr>
          </a:p>
          <a:p>
            <a:pPr marL="625475" indent="-198438">
              <a:buSzPct val="70000"/>
              <a:buFont typeface="Wingdings" panose="05000000000000000000" pitchFamily="2" charset="2"/>
              <a:buChar char="u"/>
            </a:pP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相關會務、計畫、網站志工服務</a:t>
            </a:r>
          </a:p>
          <a:p>
            <a:pPr marL="625475" indent="-198438">
              <a:buSzPct val="70000"/>
              <a:buFont typeface="Wingdings" panose="05000000000000000000" pitchFamily="2" charset="2"/>
              <a:buChar char="u"/>
            </a:pP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會議工作人員，佈置會場協辦會議</a:t>
            </a:r>
          </a:p>
          <a:p>
            <a:pPr marL="625475" indent="-198438">
              <a:buSzPct val="70000"/>
              <a:buFont typeface="Wingdings" panose="05000000000000000000" pitchFamily="2" charset="2"/>
              <a:buChar char="u"/>
            </a:pPr>
            <a:r>
              <a:rPr lang="zh-TW" altLang="en-US" sz="1600" dirty="0">
                <a:solidFill>
                  <a:srgbClr val="008000"/>
                </a:solidFill>
                <a:latin typeface="華康中圓體" pitchFamily="49" charset="-120"/>
                <a:ea typeface="華康中圓體" pitchFamily="49" charset="-120"/>
              </a:rPr>
              <a:t>大廳及會議室建議安排分區活動</a:t>
            </a:r>
            <a:endParaRPr lang="en-US" altLang="zh-TW" sz="1600" dirty="0">
              <a:solidFill>
                <a:srgbClr val="008000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75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  <p:bldP spid="18" grpId="0"/>
      <p:bldP spid="22" grpId="0"/>
      <p:bldP spid="23" grpId="0"/>
      <p:bldP spid="26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56095</TotalTime>
  <Words>429</Words>
  <Application>Microsoft Office PowerPoint</Application>
  <PresentationFormat>如螢幕大小 (4:3)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華康中圓體</vt:lpstr>
      <vt:lpstr>Arial</vt:lpstr>
      <vt:lpstr>Calibri</vt:lpstr>
      <vt:lpstr>Wingdings</vt:lpstr>
      <vt:lpstr>Office 佈景主題</vt:lpstr>
      <vt:lpstr>推簽積點激勵機制</vt:lpstr>
      <vt:lpstr>辦法細則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wei</dc:creator>
  <cp:lastModifiedBy>偉良 張</cp:lastModifiedBy>
  <cp:revision>3918</cp:revision>
  <cp:lastPrinted>2025-03-20T17:08:12Z</cp:lastPrinted>
  <dcterms:created xsi:type="dcterms:W3CDTF">2018-01-30T10:13:44Z</dcterms:created>
  <dcterms:modified xsi:type="dcterms:W3CDTF">2025-07-16T06:26:10Z</dcterms:modified>
</cp:coreProperties>
</file>